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TAMIL NADU ARCHIVES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12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01" y="5334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was highly interested in encouraging Historical Research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South India , he was a first person  who instigated the government to open Tamil Nadu Archives  for Historical Research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an eminent Historian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literary contributions ranged wide and deep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untiring work in Tamil Nadu Archives  resulted in the Publication of some Valuable books in London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opened a new chapter in the History of Tamil Nadu Archives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left for  London  in 1922.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87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20232"/>
            <a:ext cx="807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Sekhara</a:t>
            </a:r>
            <a:r>
              <a:rPr lang="en-IN" dirty="0" smtClean="0"/>
              <a:t> </a:t>
            </a:r>
            <a:r>
              <a:rPr lang="en-IN" dirty="0" err="1" smtClean="0"/>
              <a:t>Menon</a:t>
            </a:r>
            <a:r>
              <a:rPr lang="en-IN" dirty="0" smtClean="0"/>
              <a:t> : 1925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Dodwell’s</a:t>
            </a:r>
            <a:r>
              <a:rPr lang="en-IN" dirty="0" smtClean="0"/>
              <a:t> departure to England In March , 1922 created a vacuum in the Tamil Nadu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1923 , A. R. Cox , the Collector of Madras  was entrusted to look after the Tamil Nadu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On 27</a:t>
            </a:r>
            <a:r>
              <a:rPr lang="en-IN" baseline="30000" dirty="0" smtClean="0"/>
              <a:t>th</a:t>
            </a:r>
            <a:r>
              <a:rPr lang="en-IN" dirty="0" smtClean="0"/>
              <a:t> April 1925 , </a:t>
            </a:r>
            <a:r>
              <a:rPr lang="en-IN" dirty="0" err="1" smtClean="0"/>
              <a:t>Sekhara</a:t>
            </a:r>
            <a:r>
              <a:rPr lang="en-IN" dirty="0" smtClean="0"/>
              <a:t> </a:t>
            </a:r>
            <a:r>
              <a:rPr lang="en-IN" dirty="0" err="1" smtClean="0"/>
              <a:t>Menon</a:t>
            </a:r>
            <a:r>
              <a:rPr lang="en-IN" dirty="0" smtClean="0"/>
              <a:t> joined as a Curator for one year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his one year services a few  volumes of records were taken over from the collections of </a:t>
            </a:r>
            <a:r>
              <a:rPr lang="en-IN" dirty="0" err="1" smtClean="0"/>
              <a:t>Tanjore</a:t>
            </a:r>
            <a:r>
              <a:rPr lang="en-IN" dirty="0" smtClean="0"/>
              <a:t> , Salem and Madras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the first Indian Curator who served in the office as a full time Gazetted officer </a:t>
            </a:r>
          </a:p>
        </p:txBody>
      </p:sp>
    </p:spTree>
    <p:extLst>
      <p:ext uri="{BB962C8B-B14F-4D97-AF65-F5344CB8AC3E}">
        <p14:creationId xmlns:p14="http://schemas.microsoft.com/office/powerpoint/2010/main" val="410220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05180" y="398756"/>
            <a:ext cx="790171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J .J. Cotton : 1926 – 1927 </a:t>
            </a:r>
          </a:p>
          <a:p>
            <a:endParaRPr lang="en-IN" dirty="0"/>
          </a:p>
          <a:p>
            <a:r>
              <a:rPr lang="en-IN" dirty="0" smtClean="0"/>
              <a:t>J. J. Cotton was the third Curator of Tamil Nadu Archives .</a:t>
            </a:r>
          </a:p>
          <a:p>
            <a:endParaRPr lang="en-IN" dirty="0"/>
          </a:p>
          <a:p>
            <a:r>
              <a:rPr lang="en-IN" dirty="0" smtClean="0"/>
              <a:t>In 1926 he was appointed for two years and had to revise the District Gazetteers and look after the administration of the office .</a:t>
            </a:r>
          </a:p>
          <a:p>
            <a:endParaRPr lang="en-IN" dirty="0"/>
          </a:p>
          <a:p>
            <a:r>
              <a:rPr lang="en-IN" dirty="0" smtClean="0"/>
              <a:t>A special establishment was allotted for the revision of Gazetteers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Cotton took an active step to modernise the Tamil Nadu Archives by incorporating</a:t>
            </a:r>
            <a:endParaRPr lang="en-IN" dirty="0"/>
          </a:p>
          <a:p>
            <a:r>
              <a:rPr lang="en-IN" dirty="0" smtClean="0"/>
              <a:t> scientific  instruments for the preservation and proper supply of information for Historical research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At first he decided to introduce a Photostat  Machine for the  Re- production of records .</a:t>
            </a:r>
          </a:p>
          <a:p>
            <a:endParaRPr lang="en-IN" dirty="0"/>
          </a:p>
          <a:p>
            <a:r>
              <a:rPr lang="en-IN" dirty="0" smtClean="0"/>
              <a:t>His efforts ended in failure .</a:t>
            </a:r>
          </a:p>
          <a:p>
            <a:endParaRPr lang="en-IN" dirty="0"/>
          </a:p>
          <a:p>
            <a:r>
              <a:rPr lang="en-IN" dirty="0" smtClean="0"/>
              <a:t>In 1980  a Xerox machine was installed in Tamil Nadu Archives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24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8" y="472868"/>
            <a:ext cx="82600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/>
              <a:t>A.V.Venkatarama</a:t>
            </a:r>
            <a:r>
              <a:rPr lang="en-IN" b="1" dirty="0" smtClean="0"/>
              <a:t> </a:t>
            </a:r>
            <a:r>
              <a:rPr lang="en-IN" b="1" dirty="0" err="1" smtClean="0"/>
              <a:t>Ayyar</a:t>
            </a:r>
            <a:r>
              <a:rPr lang="en-IN" b="1" dirty="0" smtClean="0"/>
              <a:t> : 1927 – 1930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unexpected death of J. J. </a:t>
            </a:r>
            <a:r>
              <a:rPr lang="en-IN" dirty="0" err="1" smtClean="0"/>
              <a:t>Cooton</a:t>
            </a:r>
            <a:r>
              <a:rPr lang="en-IN" dirty="0" smtClean="0"/>
              <a:t> in June 1927  created a vacuum in Tamil Nadu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17</a:t>
            </a:r>
            <a:r>
              <a:rPr lang="en-IN" baseline="30000" dirty="0" smtClean="0"/>
              <a:t>th</a:t>
            </a:r>
            <a:r>
              <a:rPr lang="en-IN" dirty="0" smtClean="0"/>
              <a:t> December 1927  , </a:t>
            </a:r>
            <a:r>
              <a:rPr lang="en-IN" dirty="0" err="1" smtClean="0"/>
              <a:t>Venkatarama</a:t>
            </a:r>
            <a:r>
              <a:rPr lang="en-IN" dirty="0" smtClean="0"/>
              <a:t> </a:t>
            </a:r>
            <a:r>
              <a:rPr lang="en-IN" dirty="0" err="1" smtClean="0"/>
              <a:t>Ayyar</a:t>
            </a:r>
            <a:r>
              <a:rPr lang="en-IN" dirty="0" smtClean="0"/>
              <a:t>  was appointed as a full time  officer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He implemented all the orders of government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 accommodating more records , an additional block was constructed  which was  ready in 1929  to accommodate a lot of volumes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Hence the pre mutiny records were placed in the newly erected seventh block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45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340" y="685800"/>
            <a:ext cx="802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58140" y="152400"/>
            <a:ext cx="81000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Macqueen  : 1930 – 1935</a:t>
            </a:r>
          </a:p>
          <a:p>
            <a:endParaRPr lang="en-IN" dirty="0"/>
          </a:p>
          <a:p>
            <a:r>
              <a:rPr lang="en-IN" dirty="0" smtClean="0"/>
              <a:t>He was appointed as Curator  of Tamil Nadu Archives on 12</a:t>
            </a:r>
            <a:r>
              <a:rPr lang="en-IN" baseline="30000" dirty="0" smtClean="0"/>
              <a:t>th</a:t>
            </a:r>
            <a:r>
              <a:rPr lang="en-IN" dirty="0" smtClean="0"/>
              <a:t> April , 1930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service in Archives  witnessed  the accumulation of records in large scale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took efforts to transfer the Collect orate records from 1836 to 1857 to Tamil Nadu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One of the important contribution of Macqueen was the acquisition of Dutch records from Bombay and Calcutta to the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his period , 121 Volumes of Dutch records were transferred from Bombay and Calcutta  and were  Catalogued and indexed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found a lot of valuable Church records at St. Mary’s Church ,  Fort St. George  and other Churches in Madras Presidency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85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3048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Church Records consist  of Birth , Marriages and Death Registers .</a:t>
            </a:r>
          </a:p>
          <a:p>
            <a:endParaRPr lang="en-IN" dirty="0"/>
          </a:p>
          <a:p>
            <a:r>
              <a:rPr lang="en-IN" dirty="0" smtClean="0"/>
              <a:t>The records covered the period before 1857 and contained important Historical matters .</a:t>
            </a:r>
          </a:p>
          <a:p>
            <a:endParaRPr lang="en-IN" dirty="0"/>
          </a:p>
          <a:p>
            <a:r>
              <a:rPr lang="en-IN" dirty="0" smtClean="0"/>
              <a:t>In order to save the records from fire , he took efforts for the installation of fire Extinguishers .</a:t>
            </a:r>
          </a:p>
          <a:p>
            <a:endParaRPr lang="en-IN" dirty="0"/>
          </a:p>
          <a:p>
            <a:r>
              <a:rPr lang="en-IN" dirty="0" smtClean="0"/>
              <a:t>He also prepared a Guide to the records preserved in  Madras Record Office ‘</a:t>
            </a:r>
          </a:p>
          <a:p>
            <a:endParaRPr lang="en-IN" dirty="0"/>
          </a:p>
          <a:p>
            <a:r>
              <a:rPr lang="en-IN" dirty="0" smtClean="0"/>
              <a:t>He encouraged  the growth of historical research in Tamil Nadu Archives .</a:t>
            </a:r>
          </a:p>
          <a:p>
            <a:endParaRPr lang="en-IN" dirty="0"/>
          </a:p>
          <a:p>
            <a:r>
              <a:rPr lang="en-IN" dirty="0" smtClean="0"/>
              <a:t>Within  five years he achieved a lot for the development of Record office .</a:t>
            </a:r>
          </a:p>
          <a:p>
            <a:endParaRPr lang="en-IN" dirty="0"/>
          </a:p>
          <a:p>
            <a:r>
              <a:rPr lang="en-IN" sz="2000" b="1" dirty="0" smtClean="0"/>
              <a:t>Dr . B. S. </a:t>
            </a:r>
            <a:r>
              <a:rPr lang="en-IN" sz="2000" b="1" dirty="0" err="1" smtClean="0"/>
              <a:t>Baliga</a:t>
            </a:r>
            <a:r>
              <a:rPr lang="en-IN" sz="2000" b="1" dirty="0" smtClean="0"/>
              <a:t> : 1934 – 1958 </a:t>
            </a:r>
          </a:p>
          <a:p>
            <a:endParaRPr lang="en-IN" dirty="0"/>
          </a:p>
          <a:p>
            <a:r>
              <a:rPr lang="en-IN" dirty="0" smtClean="0"/>
              <a:t>He encouraged Historical research .</a:t>
            </a:r>
          </a:p>
          <a:p>
            <a:endParaRPr lang="en-IN" dirty="0"/>
          </a:p>
          <a:p>
            <a:r>
              <a:rPr lang="en-IN" dirty="0" smtClean="0"/>
              <a:t>He acquired and preserved the records .</a:t>
            </a:r>
          </a:p>
          <a:p>
            <a:endParaRPr lang="en-IN" dirty="0"/>
          </a:p>
          <a:p>
            <a:r>
              <a:rPr lang="en-IN" dirty="0" smtClean="0"/>
              <a:t>His research works earned name and fame to the Tamil Nadu Archives .</a:t>
            </a:r>
          </a:p>
          <a:p>
            <a:endParaRPr lang="en-IN" dirty="0"/>
          </a:p>
          <a:p>
            <a:r>
              <a:rPr lang="en-IN" dirty="0" smtClean="0"/>
              <a:t>He was the first Indian trained in England for Archival  administration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448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paid special attention to adding new records to the  Record office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District records from Salem , Malabar , North </a:t>
            </a:r>
            <a:r>
              <a:rPr lang="en-IN" dirty="0" err="1" smtClean="0"/>
              <a:t>Arcot</a:t>
            </a:r>
            <a:r>
              <a:rPr lang="en-IN" dirty="0" smtClean="0"/>
              <a:t> and </a:t>
            </a:r>
            <a:r>
              <a:rPr lang="en-IN" dirty="0" err="1" smtClean="0"/>
              <a:t>Chittor</a:t>
            </a:r>
            <a:r>
              <a:rPr lang="en-IN" dirty="0" smtClean="0"/>
              <a:t>  were transferred to record office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Survey records up to 1857 , and the records of </a:t>
            </a:r>
            <a:r>
              <a:rPr lang="en-IN" dirty="0" err="1" smtClean="0"/>
              <a:t>Pudukkottai</a:t>
            </a:r>
            <a:r>
              <a:rPr lang="en-IN" dirty="0" smtClean="0"/>
              <a:t> and  </a:t>
            </a:r>
            <a:r>
              <a:rPr lang="en-IN" dirty="0" err="1" smtClean="0"/>
              <a:t>Banganapalli</a:t>
            </a:r>
            <a:r>
              <a:rPr lang="en-IN" dirty="0" smtClean="0"/>
              <a:t>  states  were acquired during his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started the Weeding work in October 1937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Second World War , the records  of the Madras Government preserved in the record office were transferred to </a:t>
            </a:r>
            <a:r>
              <a:rPr lang="en-IN" dirty="0" err="1" smtClean="0"/>
              <a:t>Chittor</a:t>
            </a:r>
            <a:r>
              <a:rPr lang="en-IN" dirty="0" smtClean="0"/>
              <a:t> district in 1942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All the original records of the </a:t>
            </a:r>
            <a:r>
              <a:rPr lang="en-IN" dirty="0" err="1" smtClean="0"/>
              <a:t>Campany’s</a:t>
            </a:r>
            <a:r>
              <a:rPr lang="en-IN" dirty="0" smtClean="0"/>
              <a:t> period  </a:t>
            </a:r>
            <a:r>
              <a:rPr lang="en-IN" dirty="0" err="1" smtClean="0"/>
              <a:t>upto</a:t>
            </a:r>
            <a:r>
              <a:rPr lang="en-IN" dirty="0" smtClean="0"/>
              <a:t> 1857  and the records of the Crown’s period from 1857 were transferred to </a:t>
            </a:r>
            <a:r>
              <a:rPr lang="en-IN" dirty="0" err="1" smtClean="0"/>
              <a:t>Chittor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574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47461" y="425515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After the War was over , </a:t>
            </a:r>
            <a:r>
              <a:rPr lang="en-IN" dirty="0" err="1" smtClean="0"/>
              <a:t>Baliga</a:t>
            </a:r>
            <a:r>
              <a:rPr lang="en-IN" dirty="0" smtClean="0"/>
              <a:t> was able to transfer the records to Madras in 1950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He well versed in records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an eminent writer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 1936 he m prepared the Library Catalogue.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published Books , Catalogues , Gazetteers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Hu published the Book entitled  ‘ Studies in Madras administration in 1942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published number of Journals.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On 21</a:t>
            </a:r>
            <a:r>
              <a:rPr lang="en-IN" baseline="30000" dirty="0" smtClean="0"/>
              <a:t>st</a:t>
            </a:r>
            <a:r>
              <a:rPr lang="en-IN" dirty="0" smtClean="0"/>
              <a:t> September , 1958 he died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69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190" y="457200"/>
            <a:ext cx="8299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Later Developments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</a:t>
            </a:r>
            <a:r>
              <a:rPr lang="en-IN" dirty="0" err="1" smtClean="0"/>
              <a:t>Baliga</a:t>
            </a:r>
            <a:r>
              <a:rPr lang="en-IN" dirty="0" smtClean="0"/>
              <a:t> , S. Chidambaram was appointed as Curator .</a:t>
            </a:r>
          </a:p>
          <a:p>
            <a:endParaRPr lang="en-IN" dirty="0"/>
          </a:p>
          <a:p>
            <a:r>
              <a:rPr lang="en-IN" dirty="0" smtClean="0"/>
              <a:t>After that , </a:t>
            </a:r>
            <a:r>
              <a:rPr lang="en-IN" dirty="0" err="1" smtClean="0"/>
              <a:t>C.P.Velu</a:t>
            </a:r>
            <a:r>
              <a:rPr lang="en-IN" dirty="0" smtClean="0"/>
              <a:t> </a:t>
            </a:r>
            <a:r>
              <a:rPr lang="en-IN" dirty="0" err="1" smtClean="0"/>
              <a:t>Evady</a:t>
            </a:r>
            <a:r>
              <a:rPr lang="en-IN" dirty="0" smtClean="0"/>
              <a:t> IAS was appointed as Curator .</a:t>
            </a:r>
          </a:p>
          <a:p>
            <a:endParaRPr lang="en-IN" dirty="0"/>
          </a:p>
          <a:p>
            <a:r>
              <a:rPr lang="en-IN" dirty="0" smtClean="0"/>
              <a:t>On 6</a:t>
            </a:r>
            <a:r>
              <a:rPr lang="en-IN" baseline="30000" dirty="0" smtClean="0"/>
              <a:t>th</a:t>
            </a:r>
            <a:r>
              <a:rPr lang="en-IN" dirty="0" smtClean="0"/>
              <a:t> June 1965 , </a:t>
            </a:r>
            <a:r>
              <a:rPr lang="en-IN" dirty="0" err="1" smtClean="0"/>
              <a:t>S.Singarajan</a:t>
            </a:r>
            <a:r>
              <a:rPr lang="en-IN" dirty="0" smtClean="0"/>
              <a:t> , an outstanding archivist , was appointed as Curator .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During  his period number of changes in the Record Management and Historical Research .</a:t>
            </a:r>
          </a:p>
          <a:p>
            <a:endParaRPr lang="en-IN" dirty="0"/>
          </a:p>
          <a:p>
            <a:r>
              <a:rPr lang="en-IN" dirty="0" smtClean="0"/>
              <a:t>One of his outstanding contributions of S. </a:t>
            </a:r>
            <a:r>
              <a:rPr lang="en-IN" dirty="0" err="1" smtClean="0"/>
              <a:t>Singarajan</a:t>
            </a:r>
            <a:r>
              <a:rPr lang="en-IN" dirty="0" smtClean="0"/>
              <a:t> , that he made archival awareness in South India by the Celebration of the Diamond Jubilee of Tamil Nadu Archives on October 1969.</a:t>
            </a:r>
          </a:p>
          <a:p>
            <a:endParaRPr lang="en-IN" dirty="0"/>
          </a:p>
          <a:p>
            <a:r>
              <a:rPr lang="en-IN" dirty="0" smtClean="0"/>
              <a:t>He introduced De- Acidification of records which gave a new life to the records .</a:t>
            </a:r>
          </a:p>
          <a:p>
            <a:endParaRPr lang="en-IN" dirty="0"/>
          </a:p>
          <a:p>
            <a:r>
              <a:rPr lang="en-IN" dirty="0" smtClean="0"/>
              <a:t>The Installation of Vacuum </a:t>
            </a:r>
            <a:r>
              <a:rPr lang="en-IN" dirty="0" err="1" smtClean="0"/>
              <a:t>Fumication</a:t>
            </a:r>
            <a:r>
              <a:rPr lang="en-IN" dirty="0" smtClean="0"/>
              <a:t> Chamber in 1972 was another great achievement of S. </a:t>
            </a:r>
            <a:r>
              <a:rPr lang="en-IN" dirty="0" err="1" smtClean="0"/>
              <a:t>Singarajan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7827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 1973 , the Tamil Nadu Government </a:t>
            </a:r>
            <a:r>
              <a:rPr lang="en-IN" dirty="0" smtClean="0"/>
              <a:t>created the post of Commissioner of Tamil Nadu Archives and Historical Research  and posted</a:t>
            </a:r>
            <a:r>
              <a:rPr lang="en-IN" b="1" dirty="0" smtClean="0"/>
              <a:t> </a:t>
            </a:r>
            <a:r>
              <a:rPr lang="en-IN" dirty="0" err="1" smtClean="0"/>
              <a:t>B</a:t>
            </a:r>
            <a:r>
              <a:rPr lang="en-IN" b="1" dirty="0" err="1" smtClean="0"/>
              <a:t>adrinath</a:t>
            </a:r>
            <a:r>
              <a:rPr lang="en-IN" b="1" dirty="0" smtClean="0"/>
              <a:t> as the first Commissioner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smtClean="0"/>
              <a:t>In 1974 , </a:t>
            </a:r>
            <a:r>
              <a:rPr lang="en-IN" b="1" dirty="0" err="1" smtClean="0"/>
              <a:t>Badrinath</a:t>
            </a:r>
            <a:r>
              <a:rPr lang="en-IN" b="1" dirty="0" smtClean="0"/>
              <a:t> </a:t>
            </a:r>
            <a:r>
              <a:rPr lang="en-IN" dirty="0" smtClean="0"/>
              <a:t>prepared ‘The report on the re- organisation of Tamil Nadu Archives ‘ which led to the development of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In 1988  preparation </a:t>
            </a:r>
            <a:r>
              <a:rPr lang="en-IN" dirty="0" smtClean="0"/>
              <a:t>of ‘Guide to Records ‘ was started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In 1990 , four </a:t>
            </a:r>
            <a:r>
              <a:rPr lang="en-IN" dirty="0" smtClean="0"/>
              <a:t>regional committees for the survey of Historical  records were constituted for the collection and preservation of private records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In 1991, the Chief Minister  </a:t>
            </a:r>
            <a:r>
              <a:rPr lang="en-IN" dirty="0" smtClean="0"/>
              <a:t>M. </a:t>
            </a:r>
            <a:r>
              <a:rPr lang="en-IN" dirty="0" err="1" smtClean="0"/>
              <a:t>Karunanithi</a:t>
            </a:r>
            <a:r>
              <a:rPr lang="en-IN" dirty="0" smtClean="0"/>
              <a:t> appointed a Committee  under </a:t>
            </a:r>
            <a:r>
              <a:rPr lang="en-IN" dirty="0" err="1" smtClean="0"/>
              <a:t>Dr.</a:t>
            </a:r>
            <a:r>
              <a:rPr lang="en-IN" dirty="0" smtClean="0"/>
              <a:t> S. </a:t>
            </a:r>
            <a:r>
              <a:rPr lang="en-IN" dirty="0" err="1" smtClean="0"/>
              <a:t>Gopal</a:t>
            </a:r>
            <a:r>
              <a:rPr lang="en-IN" dirty="0" smtClean="0"/>
              <a:t> to find out ways and means for the development of the Archives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4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87830" y="533400"/>
            <a:ext cx="82600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Tamil Nadu Archives is mainly a Government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was established in 1806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was reorganised as a repository in 1909  with a separate building of its own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Until 1968 , it was called as 	Madras record office when it was </a:t>
            </a:r>
            <a:r>
              <a:rPr lang="en-IN" dirty="0" err="1" smtClean="0"/>
              <a:t>chritened</a:t>
            </a:r>
            <a:r>
              <a:rPr lang="en-IN" dirty="0" smtClean="0"/>
              <a:t> as Madras State Archives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When Madras State was changed into Tamil Nadu , it was renamed as “ Tamil Nadu Archives “.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47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During the period of </a:t>
            </a:r>
            <a:r>
              <a:rPr lang="en-IN" b="1" dirty="0" err="1" smtClean="0"/>
              <a:t>C.K.Gariyali</a:t>
            </a:r>
            <a:r>
              <a:rPr lang="en-IN" b="1" dirty="0" smtClean="0"/>
              <a:t> ( 1995 – 1997 )</a:t>
            </a:r>
            <a:r>
              <a:rPr lang="en-IN" dirty="0" smtClean="0"/>
              <a:t>Photo Archives was created by </a:t>
            </a:r>
          </a:p>
          <a:p>
            <a:endParaRPr lang="en-IN" dirty="0"/>
          </a:p>
          <a:p>
            <a:r>
              <a:rPr lang="en-IN" dirty="0" smtClean="0"/>
              <a:t>collecting  a lot of Photos of personalities who participated in the Freedom Struggle</a:t>
            </a:r>
          </a:p>
          <a:p>
            <a:endParaRPr lang="en-IN" dirty="0"/>
          </a:p>
          <a:p>
            <a:r>
              <a:rPr lang="en-IN" dirty="0" smtClean="0"/>
              <a:t>  and other Political and Social activities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For popularizing the Archives </a:t>
            </a:r>
            <a:r>
              <a:rPr lang="en-IN" dirty="0" smtClean="0"/>
              <a:t>she conducted Photo  Exhibition in Archives and other places in Tamil Nadu .</a:t>
            </a:r>
          </a:p>
          <a:p>
            <a:endParaRPr lang="en-IN" dirty="0"/>
          </a:p>
          <a:p>
            <a:r>
              <a:rPr lang="en-IN" dirty="0" smtClean="0"/>
              <a:t>She took the initiative of </a:t>
            </a:r>
            <a:r>
              <a:rPr lang="en-IN" b="1" dirty="0" smtClean="0"/>
              <a:t>Air- Conditioning of Research Hall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Installation of </a:t>
            </a:r>
            <a:r>
              <a:rPr lang="en-IN" b="1" dirty="0" smtClean="0"/>
              <a:t>Computers in Archives for computerising  </a:t>
            </a:r>
            <a:r>
              <a:rPr lang="en-IN" dirty="0" smtClean="0"/>
              <a:t>the records was another important measures in the Tamil Nadu Archives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smtClean="0"/>
              <a:t>During her tenure  Tamil Nadu Archives  </a:t>
            </a:r>
            <a:r>
              <a:rPr lang="en-IN" dirty="0" smtClean="0"/>
              <a:t>was recognized by the University of Madras  as Research  Centre leading to Ph.D., degree .</a:t>
            </a:r>
          </a:p>
          <a:p>
            <a:endParaRPr lang="en-IN" dirty="0"/>
          </a:p>
          <a:p>
            <a:r>
              <a:rPr lang="en-IN" dirty="0" smtClean="0"/>
              <a:t>She introduced new method of lamination by using film as laminating material . </a:t>
            </a:r>
          </a:p>
          <a:p>
            <a:endParaRPr lang="en-IN" dirty="0" smtClean="0"/>
          </a:p>
          <a:p>
            <a:r>
              <a:rPr lang="en-IN" dirty="0" smtClean="0"/>
              <a:t>This new method attracted all over  India .</a:t>
            </a:r>
          </a:p>
        </p:txBody>
      </p:sp>
    </p:spTree>
    <p:extLst>
      <p:ext uri="{BB962C8B-B14F-4D97-AF65-F5344CB8AC3E}">
        <p14:creationId xmlns:p14="http://schemas.microsoft.com/office/powerpoint/2010/main" val="281638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1000" y="838200"/>
            <a:ext cx="833628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After </a:t>
            </a:r>
            <a:r>
              <a:rPr lang="en-IN" dirty="0" err="1" smtClean="0"/>
              <a:t>Gariyali</a:t>
            </a:r>
            <a:r>
              <a:rPr lang="en-IN" dirty="0" smtClean="0"/>
              <a:t> , </a:t>
            </a:r>
            <a:r>
              <a:rPr lang="en-IN" dirty="0" err="1" smtClean="0"/>
              <a:t>Mr.</a:t>
            </a:r>
            <a:r>
              <a:rPr lang="en-IN" dirty="0" smtClean="0"/>
              <a:t> </a:t>
            </a:r>
            <a:r>
              <a:rPr lang="en-IN" dirty="0" err="1" smtClean="0"/>
              <a:t>Ragupathi</a:t>
            </a:r>
            <a:r>
              <a:rPr lang="en-IN" dirty="0" smtClean="0"/>
              <a:t>  became the Director of Archives  on 6</a:t>
            </a:r>
            <a:r>
              <a:rPr lang="en-IN" baseline="30000" dirty="0" smtClean="0"/>
              <a:t>th</a:t>
            </a:r>
            <a:r>
              <a:rPr lang="en-IN" dirty="0" smtClean="0"/>
              <a:t>  November 1997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his period , Air Conditioned Research Hall  was opened in June  1998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Districts Manuals of </a:t>
            </a:r>
            <a:r>
              <a:rPr lang="en-IN" dirty="0" err="1" smtClean="0"/>
              <a:t>Tirunelveli</a:t>
            </a:r>
            <a:r>
              <a:rPr lang="en-IN" dirty="0" smtClean="0"/>
              <a:t> , Salem , North </a:t>
            </a:r>
            <a:r>
              <a:rPr lang="en-IN" dirty="0" err="1" smtClean="0"/>
              <a:t>Arcot</a:t>
            </a:r>
            <a:r>
              <a:rPr lang="en-IN" dirty="0" smtClean="0"/>
              <a:t>  and </a:t>
            </a:r>
            <a:r>
              <a:rPr lang="en-IN" dirty="0" err="1" smtClean="0"/>
              <a:t>Tiruchirappalli</a:t>
            </a:r>
            <a:r>
              <a:rPr lang="en-IN" dirty="0" smtClean="0"/>
              <a:t>  have been reprinted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Some old rare books have been reprinted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serving three and half centuries , the Tamil Nadu Archives has now entered into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21</a:t>
            </a:r>
            <a:r>
              <a:rPr lang="en-IN" baseline="30000" dirty="0" smtClean="0"/>
              <a:t>st</a:t>
            </a:r>
            <a:r>
              <a:rPr lang="en-IN" dirty="0" smtClean="0"/>
              <a:t> century for serving the government and the public .</a:t>
            </a:r>
            <a:endParaRPr lang="en-IN" dirty="0"/>
          </a:p>
          <a:p>
            <a:endParaRPr lang="en-IN" dirty="0" smtClean="0"/>
          </a:p>
          <a:p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24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381000" y="611688"/>
            <a:ext cx="82002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Structure and Function of Tamil Nadu Archives .</a:t>
            </a:r>
          </a:p>
          <a:p>
            <a:endParaRPr lang="en-IN" dirty="0"/>
          </a:p>
          <a:p>
            <a:r>
              <a:rPr lang="en-IN" dirty="0" smtClean="0"/>
              <a:t>It  is a Big building .</a:t>
            </a:r>
          </a:p>
          <a:p>
            <a:endParaRPr lang="en-IN" dirty="0"/>
          </a:p>
          <a:p>
            <a:r>
              <a:rPr lang="en-IN" dirty="0" smtClean="0"/>
              <a:t>Twelve Block are utilized for stocks and one block for administrative purpose  .</a:t>
            </a:r>
          </a:p>
          <a:p>
            <a:endParaRPr lang="en-IN" dirty="0"/>
          </a:p>
          <a:p>
            <a:r>
              <a:rPr lang="en-IN" dirty="0" smtClean="0"/>
              <a:t>The stock area is fitted with Steel Shelves.</a:t>
            </a:r>
          </a:p>
          <a:p>
            <a:endParaRPr lang="en-IN" dirty="0"/>
          </a:p>
          <a:p>
            <a:r>
              <a:rPr lang="en-IN" dirty="0" smtClean="0"/>
              <a:t>The entire building is provided fire – Fighting  arrangements and up to date modern equipment .</a:t>
            </a:r>
          </a:p>
          <a:p>
            <a:endParaRPr lang="en-IN" dirty="0"/>
          </a:p>
          <a:p>
            <a:r>
              <a:rPr lang="en-IN" dirty="0" smtClean="0"/>
              <a:t>It is comes under the administration of the Department of Education of government of Tamil Nadu .</a:t>
            </a:r>
          </a:p>
          <a:p>
            <a:endParaRPr lang="en-IN" dirty="0"/>
          </a:p>
          <a:p>
            <a:r>
              <a:rPr lang="en-IN" dirty="0" smtClean="0"/>
              <a:t>It is functioning  under the control of a Commission of Archives and Historical Research , who shall be a senior I.A.S Officer .</a:t>
            </a:r>
          </a:p>
          <a:p>
            <a:endParaRPr lang="en-IN" dirty="0"/>
          </a:p>
          <a:p>
            <a:r>
              <a:rPr lang="en-IN" dirty="0" smtClean="0"/>
              <a:t>One Deputy Commissioner  and Four Asst. Commissioner  who look after all the functions of Archives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01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65" y="407632"/>
            <a:ext cx="8153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Each record stock is placed under the charge of </a:t>
            </a:r>
          </a:p>
          <a:p>
            <a:endParaRPr lang="en-IN" dirty="0"/>
          </a:p>
          <a:p>
            <a:r>
              <a:rPr lang="en-IN" dirty="0" smtClean="0"/>
              <a:t> an Assistant ( </a:t>
            </a:r>
            <a:r>
              <a:rPr lang="en-IN" dirty="0" err="1" smtClean="0"/>
              <a:t>Referencers</a:t>
            </a:r>
            <a:r>
              <a:rPr lang="en-IN" dirty="0" smtClean="0"/>
              <a:t> ) 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 research assistant supervises the work of 2 or 3   </a:t>
            </a:r>
            <a:r>
              <a:rPr lang="en-IN" dirty="0" err="1"/>
              <a:t>R</a:t>
            </a:r>
            <a:r>
              <a:rPr lang="en-IN" dirty="0" err="1" smtClean="0"/>
              <a:t>eferncers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Referencers</a:t>
            </a:r>
            <a:r>
              <a:rPr lang="en-IN" dirty="0" smtClean="0"/>
              <a:t> is assisted by Record Clerks in collection and restoring papers and</a:t>
            </a:r>
          </a:p>
          <a:p>
            <a:endParaRPr lang="en-IN" dirty="0"/>
          </a:p>
          <a:p>
            <a:r>
              <a:rPr lang="en-IN" dirty="0" smtClean="0"/>
              <a:t> also in the preservation of Records .</a:t>
            </a:r>
            <a:endParaRPr lang="en-IN" dirty="0"/>
          </a:p>
          <a:p>
            <a:endParaRPr lang="en-IN" dirty="0" smtClean="0"/>
          </a:p>
          <a:p>
            <a:r>
              <a:rPr lang="en-IN" sz="2400" b="1" dirty="0" smtClean="0"/>
              <a:t>Archival Wealth </a:t>
            </a:r>
          </a:p>
          <a:p>
            <a:endParaRPr lang="en-IN" dirty="0"/>
          </a:p>
          <a:p>
            <a:r>
              <a:rPr lang="en-IN" dirty="0" smtClean="0"/>
              <a:t>Tamil Nadu Archives contains records of various languages .</a:t>
            </a:r>
          </a:p>
          <a:p>
            <a:endParaRPr lang="en-IN" dirty="0"/>
          </a:p>
          <a:p>
            <a:r>
              <a:rPr lang="en-IN" dirty="0" smtClean="0"/>
              <a:t>The earliest record here is dated 1036.</a:t>
            </a:r>
          </a:p>
          <a:p>
            <a:endParaRPr lang="en-IN" dirty="0"/>
          </a:p>
          <a:p>
            <a:r>
              <a:rPr lang="en-IN" dirty="0" smtClean="0"/>
              <a:t>The English records exist only from 1670 .</a:t>
            </a:r>
          </a:p>
          <a:p>
            <a:endParaRPr lang="en-IN" dirty="0"/>
          </a:p>
          <a:p>
            <a:r>
              <a:rPr lang="en-IN" dirty="0" smtClean="0"/>
              <a:t>All the records of the Secretariat from 1670 down to the present day with the </a:t>
            </a:r>
          </a:p>
          <a:p>
            <a:endParaRPr lang="en-IN" dirty="0"/>
          </a:p>
          <a:p>
            <a:r>
              <a:rPr lang="en-IN" dirty="0" smtClean="0"/>
              <a:t>exception of the records of the last four years .</a:t>
            </a:r>
          </a:p>
        </p:txBody>
      </p:sp>
    </p:spTree>
    <p:extLst>
      <p:ext uri="{BB962C8B-B14F-4D97-AF65-F5344CB8AC3E}">
        <p14:creationId xmlns:p14="http://schemas.microsoft.com/office/powerpoint/2010/main" val="11190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26718" y="533400"/>
            <a:ext cx="84886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All pre Mutiny records of the District </a:t>
            </a:r>
            <a:r>
              <a:rPr lang="en-IN" dirty="0" err="1" smtClean="0"/>
              <a:t>Collectorate</a:t>
            </a:r>
            <a:r>
              <a:rPr lang="en-IN" dirty="0" smtClean="0"/>
              <a:t>  and the District Courts  and Survey records up to 1857  are housed here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Records of other heads of the Government  and confidential records of various departments are kept in a separate  record room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 are Nine Stacks where  the Records , Maps and Books are kept .</a:t>
            </a:r>
          </a:p>
          <a:p>
            <a:endParaRPr lang="en-IN" dirty="0"/>
          </a:p>
          <a:p>
            <a:r>
              <a:rPr lang="en-IN" dirty="0" smtClean="0"/>
              <a:t>Stack   I --   Medical , Public Administration , Public Health –1857 – 1974</a:t>
            </a:r>
          </a:p>
          <a:p>
            <a:endParaRPr lang="en-IN" dirty="0"/>
          </a:p>
          <a:p>
            <a:r>
              <a:rPr lang="en-IN" dirty="0" smtClean="0"/>
              <a:t>Stack  II __  Electrical rolls , </a:t>
            </a:r>
            <a:r>
              <a:rPr lang="en-IN" dirty="0" err="1" smtClean="0"/>
              <a:t>Gazetters</a:t>
            </a:r>
            <a:r>
              <a:rPr lang="en-IN" dirty="0" smtClean="0"/>
              <a:t> of India  and  1962 to Present day </a:t>
            </a:r>
          </a:p>
          <a:p>
            <a:endParaRPr lang="en-IN" dirty="0"/>
          </a:p>
          <a:p>
            <a:r>
              <a:rPr lang="en-IN" dirty="0" smtClean="0"/>
              <a:t>Stack  III __  Finance , Judicial , Law , Home , Social Welfare  &amp; Transport  __ 1857 to 1972 </a:t>
            </a:r>
          </a:p>
          <a:p>
            <a:endParaRPr lang="en-IN" dirty="0"/>
          </a:p>
          <a:p>
            <a:r>
              <a:rPr lang="en-IN" dirty="0" smtClean="0"/>
              <a:t>Stack  IV __ Revenue , Food , Commercial taxes , Agriculture , Forest , Fisheries , Industries , Labour , Housing , Rural Welfare – 1857 – 1972 </a:t>
            </a:r>
          </a:p>
          <a:p>
            <a:endParaRPr lang="en-IN" dirty="0"/>
          </a:p>
          <a:p>
            <a:r>
              <a:rPr lang="en-IN" dirty="0" smtClean="0"/>
              <a:t>Stack   V __ </a:t>
            </a:r>
            <a:r>
              <a:rPr lang="en-IN" dirty="0" smtClean="0"/>
              <a:t>Library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98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01" y="457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Stack  VI __ </a:t>
            </a:r>
            <a:r>
              <a:rPr lang="en-IN" dirty="0" smtClean="0"/>
              <a:t>Military , Secret , Political ,  Petitions , Foreign 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Public Department Records  ( 1670 – 1856 ) , </a:t>
            </a:r>
            <a:r>
              <a:rPr lang="en-IN" dirty="0" err="1" smtClean="0"/>
              <a:t>Secretariar</a:t>
            </a:r>
            <a:r>
              <a:rPr lang="en-IN" dirty="0" smtClean="0"/>
              <a:t> Records up to 1856n, Dutch , </a:t>
            </a:r>
            <a:r>
              <a:rPr lang="en-IN" dirty="0" err="1" smtClean="0"/>
              <a:t>Tanjore</a:t>
            </a:r>
            <a:r>
              <a:rPr lang="en-IN" dirty="0" smtClean="0"/>
              <a:t> </a:t>
            </a:r>
            <a:r>
              <a:rPr lang="en-IN" dirty="0" err="1" smtClean="0"/>
              <a:t>Ral</a:t>
            </a:r>
            <a:r>
              <a:rPr lang="en-IN" dirty="0" smtClean="0"/>
              <a:t> , High Court  , Church  Records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b="1" dirty="0" smtClean="0"/>
              <a:t>Stack  VII </a:t>
            </a:r>
            <a:r>
              <a:rPr lang="en-IN" dirty="0" smtClean="0"/>
              <a:t>_  Marine , Irrigation , Public works </a:t>
            </a:r>
            <a:r>
              <a:rPr lang="en-IN" dirty="0" err="1" smtClean="0"/>
              <a:t>etc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b="1" dirty="0" smtClean="0"/>
              <a:t>Stack  VIII__ </a:t>
            </a:r>
            <a:r>
              <a:rPr lang="en-IN" dirty="0" smtClean="0"/>
              <a:t>Land Revenue ,  Board of </a:t>
            </a:r>
            <a:r>
              <a:rPr lang="en-IN" dirty="0" err="1" smtClean="0"/>
              <a:t>rwevenue</a:t>
            </a:r>
            <a:r>
              <a:rPr lang="en-IN" dirty="0" smtClean="0"/>
              <a:t> , cost of wars , settlement of estates .</a:t>
            </a:r>
          </a:p>
          <a:p>
            <a:r>
              <a:rPr lang="en-IN" dirty="0" smtClean="0"/>
              <a:t>Records of Travancore ,Cochin </a:t>
            </a:r>
          </a:p>
          <a:p>
            <a:endParaRPr lang="en-IN" dirty="0"/>
          </a:p>
          <a:p>
            <a:r>
              <a:rPr lang="en-IN" b="1" dirty="0" smtClean="0"/>
              <a:t>Stack  IX __ </a:t>
            </a:r>
            <a:r>
              <a:rPr lang="en-IN" dirty="0" err="1" smtClean="0"/>
              <a:t>Origional</a:t>
            </a:r>
            <a:r>
              <a:rPr lang="en-IN" dirty="0" smtClean="0"/>
              <a:t> survey Maps ,, </a:t>
            </a:r>
            <a:r>
              <a:rPr lang="en-IN" dirty="0" err="1" smtClean="0"/>
              <a:t>Origional</a:t>
            </a:r>
            <a:r>
              <a:rPr lang="en-IN" dirty="0" smtClean="0"/>
              <a:t> field measurement . Books </a:t>
            </a:r>
            <a:r>
              <a:rPr lang="en-IN" dirty="0" err="1" smtClean="0"/>
              <a:t>etc</a:t>
            </a:r>
            <a:r>
              <a:rPr lang="en-IN" dirty="0" smtClean="0"/>
              <a:t> .</a:t>
            </a:r>
            <a:endParaRPr lang="en-IN" dirty="0"/>
          </a:p>
          <a:p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70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31030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Origin and growth of Tamil Nadu Archives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 middle of the 17</a:t>
            </a:r>
            <a:r>
              <a:rPr lang="en-IN" baseline="30000" dirty="0" smtClean="0"/>
              <a:t>th</a:t>
            </a:r>
            <a:r>
              <a:rPr lang="en-IN" dirty="0" smtClean="0"/>
              <a:t> century  , East India Company established its factories and offices in Madras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Correspondence was very few and therefore , documents were also few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As trade of the East India Company developed and it’s political activity increased ,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More records came into being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those days records were kept in Desks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07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-76200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Under the guidance of the Governor of Madras , </a:t>
            </a:r>
            <a:r>
              <a:rPr lang="en-IN" dirty="0" err="1" smtClean="0"/>
              <a:t>Mr.</a:t>
            </a:r>
            <a:r>
              <a:rPr lang="en-IN" dirty="0" smtClean="0"/>
              <a:t> </a:t>
            </a:r>
            <a:r>
              <a:rPr lang="en-IN" dirty="0" err="1" smtClean="0"/>
              <a:t>Stereynham</a:t>
            </a:r>
            <a:r>
              <a:rPr lang="en-IN" dirty="0" smtClean="0"/>
              <a:t> Master  ( 1678 – 1681) </a:t>
            </a:r>
          </a:p>
          <a:p>
            <a:endParaRPr lang="en-IN" dirty="0"/>
          </a:p>
          <a:p>
            <a:r>
              <a:rPr lang="en-IN" dirty="0" smtClean="0"/>
              <a:t>A system of  Keeping Registers were first introduced .</a:t>
            </a:r>
            <a:endParaRPr lang="en-IN" dirty="0"/>
          </a:p>
          <a:p>
            <a:endParaRPr lang="en-IN" dirty="0"/>
          </a:p>
          <a:p>
            <a:r>
              <a:rPr lang="en-IN" dirty="0" smtClean="0"/>
              <a:t>The volume of records increased  year by year , thereby  compelling the British </a:t>
            </a:r>
          </a:p>
          <a:p>
            <a:endParaRPr lang="en-IN" dirty="0"/>
          </a:p>
          <a:p>
            <a:r>
              <a:rPr lang="en-IN" dirty="0" smtClean="0"/>
              <a:t>Government to plan the expansion of suitable building and their internal arrangements </a:t>
            </a:r>
          </a:p>
          <a:p>
            <a:endParaRPr lang="en-IN" dirty="0"/>
          </a:p>
          <a:p>
            <a:r>
              <a:rPr lang="en-IN" dirty="0" smtClean="0"/>
              <a:t>to store the Public records  in  1738 .</a:t>
            </a:r>
          </a:p>
          <a:p>
            <a:endParaRPr lang="en-IN" dirty="0"/>
          </a:p>
          <a:p>
            <a:r>
              <a:rPr lang="en-IN" dirty="0" smtClean="0"/>
              <a:t>The East India Company  in Madras realized the importance and need for the centralization of provincial  records.</a:t>
            </a:r>
          </a:p>
          <a:p>
            <a:endParaRPr lang="en-IN" dirty="0"/>
          </a:p>
          <a:p>
            <a:r>
              <a:rPr lang="en-IN" b="1" dirty="0" smtClean="0"/>
              <a:t>Lord William </a:t>
            </a:r>
            <a:r>
              <a:rPr lang="en-IN" b="1" dirty="0" err="1" smtClean="0"/>
              <a:t>Bentink</a:t>
            </a:r>
            <a:r>
              <a:rPr lang="en-IN" b="1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credit of bringing all the records  of the administration goes to Lord  William </a:t>
            </a:r>
            <a:r>
              <a:rPr lang="en-IN" dirty="0" err="1" smtClean="0"/>
              <a:t>Bentink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In 1805 he proposed that all the most recent records  should be lodged together , under</a:t>
            </a:r>
          </a:p>
          <a:p>
            <a:endParaRPr lang="en-IN" dirty="0"/>
          </a:p>
          <a:p>
            <a:r>
              <a:rPr lang="en-IN" dirty="0" smtClean="0"/>
              <a:t> the charges of a special establishment , in the apartments numbered  18 to 21 on the </a:t>
            </a:r>
          </a:p>
          <a:p>
            <a:endParaRPr lang="en-IN" dirty="0"/>
          </a:p>
          <a:p>
            <a:r>
              <a:rPr lang="en-IN" dirty="0" smtClean="0"/>
              <a:t>north side of the Fort Square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9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Board of Directors  responded to the recommendations , they allotted sum of 80 Pagoda per month .</a:t>
            </a:r>
          </a:p>
          <a:p>
            <a:endParaRPr lang="en-IN" dirty="0"/>
          </a:p>
          <a:p>
            <a:r>
              <a:rPr lang="en-IN" dirty="0" smtClean="0"/>
              <a:t>It was  recommended that certain apartments on the north side of the fort </a:t>
            </a:r>
            <a:r>
              <a:rPr lang="en-IN" dirty="0" err="1" smtClean="0"/>
              <a:t>aquare</a:t>
            </a:r>
            <a:r>
              <a:rPr lang="en-IN" dirty="0" smtClean="0"/>
              <a:t> be for keeping the records .</a:t>
            </a:r>
          </a:p>
          <a:p>
            <a:endParaRPr lang="en-IN" dirty="0"/>
          </a:p>
          <a:p>
            <a:r>
              <a:rPr lang="en-IN" dirty="0" smtClean="0"/>
              <a:t>This organisation to be developed into Madras Record Office , now known by the name Tamil Nadu Archives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err="1" smtClean="0"/>
              <a:t>Talboys</a:t>
            </a:r>
            <a:r>
              <a:rPr lang="en-IN" sz="2000" b="1" dirty="0" smtClean="0"/>
              <a:t> Wheeler : 1858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1823 , all the records were moved into the rooms of the first floor of the  Government House in the Fort and again into the Pallor </a:t>
            </a:r>
            <a:r>
              <a:rPr lang="en-IN" dirty="0" err="1" smtClean="0"/>
              <a:t>Godown</a:t>
            </a:r>
            <a:r>
              <a:rPr lang="en-IN" dirty="0" smtClean="0"/>
              <a:t> in 1825 .</a:t>
            </a:r>
          </a:p>
          <a:p>
            <a:endParaRPr lang="en-IN" dirty="0"/>
          </a:p>
          <a:p>
            <a:r>
              <a:rPr lang="en-IN" dirty="0" smtClean="0"/>
              <a:t>In 1837 George </a:t>
            </a:r>
            <a:r>
              <a:rPr lang="en-IN" dirty="0" err="1" smtClean="0"/>
              <a:t>Gaerrow</a:t>
            </a:r>
            <a:r>
              <a:rPr lang="en-IN" dirty="0" smtClean="0"/>
              <a:t> was appointed for the purpose of arranging the records of Madras Presidency .</a:t>
            </a:r>
          </a:p>
          <a:p>
            <a:endParaRPr lang="en-IN" dirty="0"/>
          </a:p>
          <a:p>
            <a:r>
              <a:rPr lang="en-IN" dirty="0" smtClean="0"/>
              <a:t>William </a:t>
            </a:r>
            <a:r>
              <a:rPr lang="en-IN" dirty="0" err="1" smtClean="0"/>
              <a:t>Hudleston</a:t>
            </a:r>
            <a:r>
              <a:rPr lang="en-IN" dirty="0" smtClean="0"/>
              <a:t> was appointed in 1858 for the short period . </a:t>
            </a:r>
            <a:r>
              <a:rPr lang="en-IN" dirty="0" err="1" smtClean="0"/>
              <a:t>Subsquently</a:t>
            </a:r>
            <a:r>
              <a:rPr lang="en-IN" dirty="0" smtClean="0"/>
              <a:t> in 1860 , </a:t>
            </a:r>
            <a:r>
              <a:rPr lang="en-IN" dirty="0" err="1" smtClean="0"/>
              <a:t>Talboys</a:t>
            </a:r>
            <a:r>
              <a:rPr lang="en-IN" dirty="0" smtClean="0"/>
              <a:t> Wheeler was appointed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12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57200" y="489466"/>
            <a:ext cx="80314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Talboys</a:t>
            </a:r>
            <a:r>
              <a:rPr lang="en-IN" dirty="0" smtClean="0"/>
              <a:t> Wheeler made thorough examination of records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submitted his report on the records in 1861 and he established a new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classification  system not on the basis of subject but according to the nature and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format of the records such as dispatches , consultations </a:t>
            </a:r>
            <a:r>
              <a:rPr lang="en-IN" dirty="0" err="1" smtClean="0"/>
              <a:t>etc</a:t>
            </a:r>
            <a:r>
              <a:rPr lang="en-IN" dirty="0" smtClean="0"/>
              <a:t> ,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As a result  in the publications of two great books on Madras Presidency and British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India namely  Madras in the olden times  in three volumes  and Early records of </a:t>
            </a:r>
          </a:p>
          <a:p>
            <a:endParaRPr lang="en-IN" dirty="0"/>
          </a:p>
          <a:p>
            <a:r>
              <a:rPr lang="en-IN" dirty="0" smtClean="0"/>
              <a:t>British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record office was shifted to the ground floor of the secretariat building in 1888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755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76200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New Building for Tamil Nadu Archives : 1909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Government felt  the necessity to have a separate spacious building  to accommodate all the records .</a:t>
            </a:r>
          </a:p>
          <a:p>
            <a:endParaRPr lang="en-IN" dirty="0"/>
          </a:p>
          <a:p>
            <a:r>
              <a:rPr lang="en-IN" dirty="0" smtClean="0"/>
              <a:t>Sir Murray </a:t>
            </a:r>
            <a:r>
              <a:rPr lang="en-IN" dirty="0" err="1" smtClean="0"/>
              <a:t>Hammic</a:t>
            </a:r>
            <a:r>
              <a:rPr lang="en-IN" dirty="0" smtClean="0"/>
              <a:t> , the then Secretary to Government selected  a Bungalow and its </a:t>
            </a:r>
          </a:p>
          <a:p>
            <a:endParaRPr lang="en-IN" dirty="0"/>
          </a:p>
          <a:p>
            <a:r>
              <a:rPr lang="en-IN" dirty="0" smtClean="0"/>
              <a:t>site  known as “ </a:t>
            </a:r>
            <a:r>
              <a:rPr lang="en-IN" dirty="0" err="1" smtClean="0"/>
              <a:t>Egmore</a:t>
            </a:r>
            <a:r>
              <a:rPr lang="en-IN" dirty="0" smtClean="0"/>
              <a:t> “  near the southern railway  station  to be suitable for</a:t>
            </a:r>
          </a:p>
          <a:p>
            <a:endParaRPr lang="en-IN" dirty="0"/>
          </a:p>
          <a:p>
            <a:r>
              <a:rPr lang="en-IN" dirty="0" smtClean="0"/>
              <a:t> constructing a new building to house the records .</a:t>
            </a:r>
          </a:p>
          <a:p>
            <a:endParaRPr lang="en-IN" dirty="0"/>
          </a:p>
          <a:p>
            <a:r>
              <a:rPr lang="en-IN" dirty="0" smtClean="0"/>
              <a:t>In 1909 the </a:t>
            </a:r>
            <a:r>
              <a:rPr lang="en-IN" dirty="0" err="1" smtClean="0"/>
              <a:t>cosulting</a:t>
            </a:r>
            <a:r>
              <a:rPr lang="en-IN" dirty="0" smtClean="0"/>
              <a:t>  architect  was requested to prepare plans and estimates to construct a building  to house the records .</a:t>
            </a:r>
          </a:p>
          <a:p>
            <a:endParaRPr lang="en-IN" dirty="0"/>
          </a:p>
          <a:p>
            <a:r>
              <a:rPr lang="en-IN" dirty="0" smtClean="0"/>
              <a:t>A building  costing  </a:t>
            </a:r>
            <a:r>
              <a:rPr lang="en-IN" dirty="0" err="1" smtClean="0"/>
              <a:t>Rs</a:t>
            </a:r>
            <a:r>
              <a:rPr lang="en-IN" dirty="0" smtClean="0"/>
              <a:t>. 2,20,323 and record racks costing </a:t>
            </a:r>
            <a:r>
              <a:rPr lang="en-IN" dirty="0" err="1" smtClean="0"/>
              <a:t>Rs</a:t>
            </a:r>
            <a:r>
              <a:rPr lang="en-IN" dirty="0" smtClean="0"/>
              <a:t>. 1,16,981 was ready for</a:t>
            </a:r>
          </a:p>
          <a:p>
            <a:endParaRPr lang="en-IN" dirty="0"/>
          </a:p>
          <a:p>
            <a:r>
              <a:rPr lang="en-IN" dirty="0" smtClean="0"/>
              <a:t> occupation by October  1909 , with a permanent Staff of One Superintendent , two</a:t>
            </a:r>
          </a:p>
          <a:p>
            <a:endParaRPr lang="en-IN" dirty="0"/>
          </a:p>
          <a:p>
            <a:r>
              <a:rPr lang="en-IN" dirty="0" smtClean="0"/>
              <a:t> Assistants , Five references , Three  Clerks , two Typewriting Clerks and nine attenders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16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9" y="457200"/>
            <a:ext cx="83362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Henry </a:t>
            </a:r>
            <a:r>
              <a:rPr lang="en-IN" b="1" dirty="0" err="1" smtClean="0"/>
              <a:t>Dodwell</a:t>
            </a:r>
            <a:r>
              <a:rPr lang="en-IN" b="1" dirty="0" smtClean="0"/>
              <a:t> : The First Curator – 1911 – 1922 </a:t>
            </a:r>
          </a:p>
          <a:p>
            <a:endParaRPr lang="en-IN" dirty="0"/>
          </a:p>
          <a:p>
            <a:r>
              <a:rPr lang="en-IN" dirty="0" err="1" smtClean="0"/>
              <a:t>Henru</a:t>
            </a:r>
            <a:r>
              <a:rPr lang="en-IN" dirty="0" smtClean="0"/>
              <a:t> </a:t>
            </a:r>
            <a:r>
              <a:rPr lang="en-IN" dirty="0" err="1" smtClean="0"/>
              <a:t>Dodwell</a:t>
            </a:r>
            <a:r>
              <a:rPr lang="en-IN" dirty="0" smtClean="0"/>
              <a:t> was an acting as Vice – Principal , Teacher’s College , </a:t>
            </a:r>
            <a:r>
              <a:rPr lang="en-IN" dirty="0" err="1" smtClean="0"/>
              <a:t>Saidapet</a:t>
            </a:r>
            <a:r>
              <a:rPr lang="en-IN" dirty="0" smtClean="0"/>
              <a:t>  was </a:t>
            </a:r>
          </a:p>
          <a:p>
            <a:endParaRPr lang="en-IN" dirty="0"/>
          </a:p>
          <a:p>
            <a:r>
              <a:rPr lang="en-IN" dirty="0" smtClean="0"/>
              <a:t>appointed  </a:t>
            </a:r>
            <a:r>
              <a:rPr lang="en-IN" b="1" dirty="0" smtClean="0"/>
              <a:t>Curator</a:t>
            </a:r>
            <a:r>
              <a:rPr lang="en-IN" dirty="0" smtClean="0"/>
              <a:t> , Madras Record Office  from 15</a:t>
            </a:r>
            <a:r>
              <a:rPr lang="en-IN" baseline="30000" dirty="0" smtClean="0"/>
              <a:t>th</a:t>
            </a:r>
            <a:r>
              <a:rPr lang="en-IN" dirty="0" smtClean="0"/>
              <a:t> April  1911 , for a period of two</a:t>
            </a:r>
          </a:p>
          <a:p>
            <a:endParaRPr lang="en-IN" dirty="0"/>
          </a:p>
          <a:p>
            <a:r>
              <a:rPr lang="en-IN" dirty="0" smtClean="0"/>
              <a:t>years .</a:t>
            </a:r>
            <a:endParaRPr lang="en-IN" dirty="0"/>
          </a:p>
          <a:p>
            <a:endParaRPr lang="en-IN" dirty="0" smtClean="0"/>
          </a:p>
          <a:p>
            <a:endParaRPr lang="en-IN" b="1" dirty="0"/>
          </a:p>
          <a:p>
            <a:r>
              <a:rPr lang="en-IN" b="1" dirty="0" err="1" smtClean="0"/>
              <a:t>Dodwell’s</a:t>
            </a:r>
            <a:r>
              <a:rPr lang="en-IN" b="1" dirty="0" smtClean="0"/>
              <a:t> work </a:t>
            </a:r>
          </a:p>
          <a:p>
            <a:endParaRPr lang="en-IN" dirty="0"/>
          </a:p>
          <a:p>
            <a:r>
              <a:rPr lang="en-IN" dirty="0" smtClean="0"/>
              <a:t>The Government allotted some special  work to the Curator  in addition to his routine work .</a:t>
            </a:r>
          </a:p>
          <a:p>
            <a:endParaRPr lang="en-IN" dirty="0"/>
          </a:p>
          <a:p>
            <a:r>
              <a:rPr lang="en-IN" dirty="0" smtClean="0"/>
              <a:t>The Curator was properly arrange and  Catalogue various papers and records of the government periodically .</a:t>
            </a:r>
          </a:p>
          <a:p>
            <a:endParaRPr lang="en-IN" dirty="0"/>
          </a:p>
          <a:p>
            <a:r>
              <a:rPr lang="en-IN" dirty="0" smtClean="0"/>
              <a:t>He had to examine the condition of the old records and send them for printing .</a:t>
            </a:r>
          </a:p>
          <a:p>
            <a:endParaRPr lang="en-IN" dirty="0"/>
          </a:p>
          <a:p>
            <a:r>
              <a:rPr lang="en-IN" dirty="0" smtClean="0"/>
              <a:t>At the  same time , the government entrusted </a:t>
            </a:r>
            <a:r>
              <a:rPr lang="en-IN" dirty="0" err="1" smtClean="0"/>
              <a:t>Dodwell</a:t>
            </a:r>
            <a:r>
              <a:rPr lang="en-IN" dirty="0" smtClean="0"/>
              <a:t> with preparing the </a:t>
            </a:r>
            <a:r>
              <a:rPr lang="en-IN" b="1" dirty="0" smtClean="0"/>
              <a:t>Calendars</a:t>
            </a:r>
            <a:r>
              <a:rPr lang="en-IN" dirty="0" smtClean="0"/>
              <a:t> of the old records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32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44482" y="457200"/>
            <a:ext cx="87233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Accordingly </a:t>
            </a:r>
            <a:r>
              <a:rPr lang="en-IN" dirty="0" err="1" smtClean="0"/>
              <a:t>Dodwell</a:t>
            </a:r>
            <a:r>
              <a:rPr lang="en-IN" dirty="0" smtClean="0"/>
              <a:t> prepared with great  effort  and the first issue of the Calendar of</a:t>
            </a:r>
          </a:p>
          <a:p>
            <a:endParaRPr lang="en-IN" dirty="0"/>
          </a:p>
          <a:p>
            <a:r>
              <a:rPr lang="en-IN" dirty="0" smtClean="0"/>
              <a:t> Madras Records was published in 1917 , which covers the period of four years from</a:t>
            </a:r>
          </a:p>
          <a:p>
            <a:endParaRPr lang="en-IN" dirty="0"/>
          </a:p>
          <a:p>
            <a:r>
              <a:rPr lang="en-IN" dirty="0" smtClean="0"/>
              <a:t>  1740 – 1744 .</a:t>
            </a:r>
          </a:p>
          <a:p>
            <a:endParaRPr lang="en-IN" dirty="0"/>
          </a:p>
          <a:p>
            <a:r>
              <a:rPr lang="en-IN" dirty="0" smtClean="0"/>
              <a:t>He also prepared a Calendar of Madras Dispatches  which  covers the period from</a:t>
            </a:r>
          </a:p>
          <a:p>
            <a:r>
              <a:rPr lang="en-IN" dirty="0"/>
              <a:t> </a:t>
            </a:r>
            <a:r>
              <a:rPr lang="en-IN" dirty="0" smtClean="0"/>
              <a:t> 1744 – 1755 , and the first issue was published in 1920 </a:t>
            </a:r>
          </a:p>
          <a:p>
            <a:endParaRPr lang="en-IN" dirty="0"/>
          </a:p>
          <a:p>
            <a:r>
              <a:rPr lang="en-IN" dirty="0" smtClean="0"/>
              <a:t>He is considered as the </a:t>
            </a:r>
            <a:r>
              <a:rPr lang="en-IN" b="1" dirty="0" smtClean="0"/>
              <a:t>Guardian of the Records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In 1913 , he inaugurated the </a:t>
            </a:r>
            <a:r>
              <a:rPr lang="en-IN" b="1" dirty="0" smtClean="0"/>
              <a:t>Mending  system </a:t>
            </a:r>
          </a:p>
          <a:p>
            <a:endParaRPr lang="en-IN" dirty="0"/>
          </a:p>
          <a:p>
            <a:r>
              <a:rPr lang="en-IN" dirty="0" smtClean="0"/>
              <a:t>As per the orders of Madras government , he studied and analysed the nature  and</a:t>
            </a:r>
          </a:p>
          <a:p>
            <a:endParaRPr lang="en-IN" dirty="0"/>
          </a:p>
          <a:p>
            <a:r>
              <a:rPr lang="en-IN" dirty="0" smtClean="0"/>
              <a:t> conditions of the records preserved in Tamil Nadu Archives and submitted his report in</a:t>
            </a:r>
          </a:p>
          <a:p>
            <a:endParaRPr lang="en-IN" dirty="0"/>
          </a:p>
          <a:p>
            <a:r>
              <a:rPr lang="en-IN" dirty="0" smtClean="0"/>
              <a:t> 1916 .</a:t>
            </a:r>
          </a:p>
          <a:p>
            <a:endParaRPr lang="en-IN" dirty="0"/>
          </a:p>
          <a:p>
            <a:r>
              <a:rPr lang="en-IN" dirty="0" smtClean="0"/>
              <a:t>In this report , he explained  measures to be taken in future for the records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311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2537</Words>
  <Application>Microsoft Office PowerPoint</Application>
  <PresentationFormat>On-screen Show (4:3)</PresentationFormat>
  <Paragraphs>423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TAMIL NADU ARCHIVES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TAMIL NADU ARCHIVES </dc:title>
  <dc:creator>sid m</dc:creator>
  <cp:lastModifiedBy>History</cp:lastModifiedBy>
  <cp:revision>49</cp:revision>
  <dcterms:created xsi:type="dcterms:W3CDTF">2006-08-16T00:00:00Z</dcterms:created>
  <dcterms:modified xsi:type="dcterms:W3CDTF">2017-01-27T08:41:03Z</dcterms:modified>
</cp:coreProperties>
</file>